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3AC9FE-B8C2-4200-B9E3-2483F1AB9AA7}">
  <a:tblStyle styleId="{503AC9FE-B8C2-4200-B9E3-2483F1AB9A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aead349fd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aead349fd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aead349fd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aead349fd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aead349fd_5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aead349fd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aead349fd_5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aead349fd_5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aead349fd_5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aead349fd_5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b3297df9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b3297df9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b3297df9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b3297df9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b3297df9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b3297df9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039775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039775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0397756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0397756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b3297df9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b3297df9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0397756d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0397756d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0397756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0397756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0397756d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0397756d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0397756d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0397756d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0397756d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0397756d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0397756d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0397756d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0397756d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0397756d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7b4cb51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7b4cb51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b3297df94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b3297df94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78cd3403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78cd3403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aead349fd_5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aead349fd_5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78cd3403b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78cd3403b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7b4cb519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7b4cb519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78cd3403b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78cd3403b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78cd3403b_3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78cd3403b_3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78cd3403b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78cd3403b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7b4cb51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7b4cb519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78cd3403b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b78cd3403b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78cd3403b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78cd3403b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78cd3403b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78cd3403b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78cd3403b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b78cd3403b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aead349fd_5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aead349fd_5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78cd3403b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b78cd3403b_3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ead349fd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ead349fd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aead349fd_5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aead349fd_5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b3297df9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b3297df9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b3297df94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b3297df94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aead349fd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aead349fd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tfond.org/analyti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mnews.ru/content/230194/2023-11-16/2023-w46/1008/vuzam-est-kuda-rasti-mediaprostranstv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Связь с внешним миром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Б2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294825" y="817050"/>
            <a:ext cx="37125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ИТМО запустил магистерские программы с </a:t>
            </a:r>
            <a:r>
              <a:rPr lang="ru" sz="1800" b="1">
                <a:solidFill>
                  <a:schemeClr val="dk1"/>
                </a:solidFill>
              </a:rPr>
              <a:t>Яндексом и VK</a:t>
            </a:r>
            <a:r>
              <a:rPr lang="ru" sz="1800">
                <a:solidFill>
                  <a:schemeClr val="dk1"/>
                </a:solidFill>
              </a:rPr>
              <a:t>, которые стали очень популярными. Самыми востребованными оказались совместная магистратура с Яндексом «Программное обеспечение высоконагруженных систем» и новая совместная магистратура с VK «Распределенные веб-сервисы».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700" y="817050"/>
            <a:ext cx="3509400" cy="35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133450" y="433500"/>
            <a:ext cx="37125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Открыта в 2011 году на отделении прикладной математики и информатики НИУ ВШЭ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В 2014 году базовая кафедра вошла в состав факультета компьютерных наук НИУ ВШЭ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В рамках бакалаврской программы «Прикладная математика и информатика» Яндекс отвечает за обучение программированию на первых двух курсах, привлекая к преподаванию сотрудников компании и других представителей индустрии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Преподаватели кафедры совмещают научную работу с преподаванием в Школе анализа данных и с работой в Яндексе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700" y="817050"/>
            <a:ext cx="3509400" cy="35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3370225" y="122200"/>
            <a:ext cx="29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Базовая кафедра Яндекс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1143022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Бастион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6749997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>
            <a:off x="2362947" y="5137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4"/>
          <p:cNvCxnSpPr/>
          <p:nvPr/>
        </p:nvCxnSpPr>
        <p:spPr>
          <a:xfrm rot="10800000">
            <a:off x="2270922" y="6843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4"/>
          <p:cNvSpPr txBox="1"/>
          <p:nvPr/>
        </p:nvSpPr>
        <p:spPr>
          <a:xfrm>
            <a:off x="5334000" y="1684850"/>
            <a:ext cx="36120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сотрудничества - изменить парадигму взаимодействия вуза и предприятия. Студенты, вовлеченные в работу над проектом, прошли образовательные модули </a:t>
            </a:r>
            <a:r>
              <a:rPr lang="ru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Machine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SLAM</a:t>
            </a: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в процессе обучения изучили методы построения картографии и локализации для создания логистических роботов и приобрели компетенции для их проектирования.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510550" y="1684850"/>
            <a:ext cx="401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Сотрудничают в области робототехники. В результате был изобретен робот </a:t>
            </a:r>
            <a:r>
              <a:rPr lang="ru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SCATERS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75" y="2327500"/>
            <a:ext cx="3852352" cy="25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632472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Ростсельмаш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6749997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81" name="Google Shape;181;p25"/>
          <p:cNvCxnSpPr/>
          <p:nvPr/>
        </p:nvCxnSpPr>
        <p:spPr>
          <a:xfrm>
            <a:off x="2362947" y="5137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5"/>
          <p:cNvCxnSpPr/>
          <p:nvPr/>
        </p:nvCxnSpPr>
        <p:spPr>
          <a:xfrm rot="10800000">
            <a:off x="2270922" y="6843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5"/>
          <p:cNvSpPr txBox="1"/>
          <p:nvPr/>
        </p:nvSpPr>
        <p:spPr>
          <a:xfrm>
            <a:off x="5334000" y="1684850"/>
            <a:ext cx="3612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сотрудничества - Ростсельмаш заинтересован в получении кадров, способных разрабатывать и запускать на рынок новые модели сельскохозяйственной техники.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510550" y="1684850"/>
            <a:ext cx="4015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Студенты “Школы Икс” работают над реальными проектами, предложенными Ростсельмашем. Это позволяет им получить практический опыт и развить востребованные на рынке труда компетенции.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/>
        </p:nvSpPr>
        <p:spPr>
          <a:xfrm>
            <a:off x="1631700" y="224025"/>
            <a:ext cx="588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ИКС. С какими компаниями сотрудничает?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460750" y="1431150"/>
            <a:ext cx="42225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Спецвузавтоматика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Аксеникс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Компании из фонда поддержки IT образования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Фонд Национальной технологической инициативы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Фонд «Развитие ИТ-образования»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Агроцифра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Ростсельмаш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Бастион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/>
        </p:nvSpPr>
        <p:spPr>
          <a:xfrm>
            <a:off x="0" y="1645100"/>
            <a:ext cx="457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Ситуация, обусловленная нехваткой, каких-либо ресурсов: времени, денег, сырья (из экономики)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0" y="1020175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</a:rPr>
              <a:t>Дефицит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4770600" y="1020175"/>
            <a:ext cx="437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</a:rPr>
              <a:t>Ресурс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4572000" y="164510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Это средства, которые используются для закрытия дефицитов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339950" y="69407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04" name="Google Shape;204;p28"/>
          <p:cNvSpPr/>
          <p:nvPr/>
        </p:nvSpPr>
        <p:spPr>
          <a:xfrm>
            <a:off x="339950" y="159595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05" name="Google Shape;205;p28"/>
          <p:cNvSpPr/>
          <p:nvPr/>
        </p:nvSpPr>
        <p:spPr>
          <a:xfrm>
            <a:off x="339950" y="249783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06" name="Google Shape;206;p28"/>
          <p:cNvSpPr/>
          <p:nvPr/>
        </p:nvSpPr>
        <p:spPr>
          <a:xfrm>
            <a:off x="339950" y="339971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07" name="Google Shape;207;p28"/>
          <p:cNvSpPr/>
          <p:nvPr/>
        </p:nvSpPr>
        <p:spPr>
          <a:xfrm>
            <a:off x="339950" y="430159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08" name="Google Shape;208;p28"/>
          <p:cNvSpPr/>
          <p:nvPr/>
        </p:nvSpPr>
        <p:spPr>
          <a:xfrm>
            <a:off x="7070950" y="694077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Компании</a:t>
            </a:r>
            <a:endParaRPr sz="1200"/>
          </a:p>
        </p:txBody>
      </p:sp>
      <p:sp>
        <p:nvSpPr>
          <p:cNvPr id="209" name="Google Shape;209;p28"/>
          <p:cNvSpPr/>
          <p:nvPr/>
        </p:nvSpPr>
        <p:spPr>
          <a:xfrm>
            <a:off x="7070950" y="1595959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Наука</a:t>
            </a:r>
            <a:endParaRPr sz="1200"/>
          </a:p>
        </p:txBody>
      </p:sp>
      <p:sp>
        <p:nvSpPr>
          <p:cNvPr id="210" name="Google Shape;210;p28"/>
          <p:cNvSpPr/>
          <p:nvPr/>
        </p:nvSpPr>
        <p:spPr>
          <a:xfrm>
            <a:off x="7070950" y="2497840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Студенты ДГТУ</a:t>
            </a:r>
            <a:endParaRPr sz="1200"/>
          </a:p>
        </p:txBody>
      </p:sp>
      <p:sp>
        <p:nvSpPr>
          <p:cNvPr id="211" name="Google Shape;211;p28"/>
          <p:cNvSpPr/>
          <p:nvPr/>
        </p:nvSpPr>
        <p:spPr>
          <a:xfrm>
            <a:off x="7070950" y="3399722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Абитуриенты</a:t>
            </a:r>
            <a:endParaRPr sz="1200"/>
          </a:p>
        </p:txBody>
      </p:sp>
      <p:sp>
        <p:nvSpPr>
          <p:cNvPr id="212" name="Google Shape;212;p28"/>
          <p:cNvSpPr/>
          <p:nvPr/>
        </p:nvSpPr>
        <p:spPr>
          <a:xfrm>
            <a:off x="7070950" y="4301603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Другие ВУЗы</a:t>
            </a:r>
            <a:endParaRPr sz="1200"/>
          </a:p>
        </p:txBody>
      </p:sp>
      <p:cxnSp>
        <p:nvCxnSpPr>
          <p:cNvPr id="213" name="Google Shape;213;p28"/>
          <p:cNvCxnSpPr>
            <a:stCxn id="203" idx="3"/>
            <a:endCxn id="208" idx="1"/>
          </p:cNvCxnSpPr>
          <p:nvPr/>
        </p:nvCxnSpPr>
        <p:spPr>
          <a:xfrm>
            <a:off x="1311050" y="103532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>
            <a:stCxn id="204" idx="3"/>
            <a:endCxn id="209" idx="1"/>
          </p:cNvCxnSpPr>
          <p:nvPr/>
        </p:nvCxnSpPr>
        <p:spPr>
          <a:xfrm>
            <a:off x="1311050" y="193720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8"/>
          <p:cNvCxnSpPr>
            <a:stCxn id="205" idx="3"/>
            <a:endCxn id="210" idx="1"/>
          </p:cNvCxnSpPr>
          <p:nvPr/>
        </p:nvCxnSpPr>
        <p:spPr>
          <a:xfrm>
            <a:off x="1311050" y="283908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8"/>
          <p:cNvCxnSpPr>
            <a:stCxn id="206" idx="3"/>
            <a:endCxn id="211" idx="1"/>
          </p:cNvCxnSpPr>
          <p:nvPr/>
        </p:nvCxnSpPr>
        <p:spPr>
          <a:xfrm>
            <a:off x="1311050" y="374096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8"/>
          <p:cNvCxnSpPr>
            <a:stCxn id="207" idx="3"/>
            <a:endCxn id="212" idx="1"/>
          </p:cNvCxnSpPr>
          <p:nvPr/>
        </p:nvCxnSpPr>
        <p:spPr>
          <a:xfrm>
            <a:off x="1311050" y="464284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8"/>
          <p:cNvSpPr txBox="1"/>
          <p:nvPr/>
        </p:nvSpPr>
        <p:spPr>
          <a:xfrm>
            <a:off x="2360700" y="784986"/>
            <a:ext cx="3660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Некачественное сотрудничество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2542338" y="1649073"/>
            <a:ext cx="3251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Отсутствие взаимодействия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3285600" y="2305452"/>
            <a:ext cx="18108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     Коммуникация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2517750" y="3474865"/>
            <a:ext cx="3346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Слабая информированность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925300" y="4365771"/>
            <a:ext cx="25314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Мало сотрудничества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294971" y="224025"/>
            <a:ext cx="852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/>
              <a:t>Дефициты</a:t>
            </a:r>
            <a:endParaRPr sz="18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339950" y="69407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29" name="Google Shape;229;p29"/>
          <p:cNvSpPr/>
          <p:nvPr/>
        </p:nvSpPr>
        <p:spPr>
          <a:xfrm>
            <a:off x="339950" y="159595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30" name="Google Shape;230;p29"/>
          <p:cNvSpPr/>
          <p:nvPr/>
        </p:nvSpPr>
        <p:spPr>
          <a:xfrm>
            <a:off x="339950" y="249783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31" name="Google Shape;231;p29"/>
          <p:cNvSpPr/>
          <p:nvPr/>
        </p:nvSpPr>
        <p:spPr>
          <a:xfrm>
            <a:off x="339950" y="339971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32" name="Google Shape;232;p29"/>
          <p:cNvSpPr/>
          <p:nvPr/>
        </p:nvSpPr>
        <p:spPr>
          <a:xfrm>
            <a:off x="339950" y="4301596"/>
            <a:ext cx="9711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233" name="Google Shape;233;p29"/>
          <p:cNvSpPr/>
          <p:nvPr/>
        </p:nvSpPr>
        <p:spPr>
          <a:xfrm>
            <a:off x="7070950" y="694077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Компании</a:t>
            </a:r>
            <a:endParaRPr sz="1200"/>
          </a:p>
        </p:txBody>
      </p:sp>
      <p:sp>
        <p:nvSpPr>
          <p:cNvPr id="234" name="Google Shape;234;p29"/>
          <p:cNvSpPr/>
          <p:nvPr/>
        </p:nvSpPr>
        <p:spPr>
          <a:xfrm>
            <a:off x="7070950" y="1595959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Наука</a:t>
            </a:r>
            <a:endParaRPr sz="1200"/>
          </a:p>
        </p:txBody>
      </p:sp>
      <p:sp>
        <p:nvSpPr>
          <p:cNvPr id="235" name="Google Shape;235;p29"/>
          <p:cNvSpPr/>
          <p:nvPr/>
        </p:nvSpPr>
        <p:spPr>
          <a:xfrm>
            <a:off x="7070950" y="2497840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Студенты ДГТУ</a:t>
            </a:r>
            <a:endParaRPr sz="1200"/>
          </a:p>
        </p:txBody>
      </p:sp>
      <p:sp>
        <p:nvSpPr>
          <p:cNvPr id="236" name="Google Shape;236;p29"/>
          <p:cNvSpPr/>
          <p:nvPr/>
        </p:nvSpPr>
        <p:spPr>
          <a:xfrm>
            <a:off x="7070950" y="3399722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Абитуриенты</a:t>
            </a:r>
            <a:endParaRPr sz="1200"/>
          </a:p>
        </p:txBody>
      </p:sp>
      <p:sp>
        <p:nvSpPr>
          <p:cNvPr id="237" name="Google Shape;237;p29"/>
          <p:cNvSpPr/>
          <p:nvPr/>
        </p:nvSpPr>
        <p:spPr>
          <a:xfrm>
            <a:off x="7070950" y="4301603"/>
            <a:ext cx="1323900" cy="6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Другие ВУЗы</a:t>
            </a:r>
            <a:endParaRPr sz="1200"/>
          </a:p>
        </p:txBody>
      </p:sp>
      <p:cxnSp>
        <p:nvCxnSpPr>
          <p:cNvPr id="238" name="Google Shape;238;p29"/>
          <p:cNvCxnSpPr>
            <a:stCxn id="228" idx="3"/>
            <a:endCxn id="233" idx="1"/>
          </p:cNvCxnSpPr>
          <p:nvPr/>
        </p:nvCxnSpPr>
        <p:spPr>
          <a:xfrm>
            <a:off x="1311050" y="103532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9"/>
          <p:cNvCxnSpPr>
            <a:stCxn id="229" idx="3"/>
            <a:endCxn id="234" idx="1"/>
          </p:cNvCxnSpPr>
          <p:nvPr/>
        </p:nvCxnSpPr>
        <p:spPr>
          <a:xfrm>
            <a:off x="1311050" y="193720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9"/>
          <p:cNvCxnSpPr>
            <a:stCxn id="230" idx="3"/>
            <a:endCxn id="235" idx="1"/>
          </p:cNvCxnSpPr>
          <p:nvPr/>
        </p:nvCxnSpPr>
        <p:spPr>
          <a:xfrm>
            <a:off x="1311050" y="283908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9"/>
          <p:cNvCxnSpPr>
            <a:stCxn id="231" idx="3"/>
            <a:endCxn id="236" idx="1"/>
          </p:cNvCxnSpPr>
          <p:nvPr/>
        </p:nvCxnSpPr>
        <p:spPr>
          <a:xfrm>
            <a:off x="1311050" y="374096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9"/>
          <p:cNvCxnSpPr>
            <a:stCxn id="232" idx="3"/>
            <a:endCxn id="237" idx="1"/>
          </p:cNvCxnSpPr>
          <p:nvPr/>
        </p:nvCxnSpPr>
        <p:spPr>
          <a:xfrm>
            <a:off x="1311050" y="464284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9"/>
          <p:cNvSpPr txBox="1"/>
          <p:nvPr/>
        </p:nvSpPr>
        <p:spPr>
          <a:xfrm>
            <a:off x="2360700" y="784986"/>
            <a:ext cx="36606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Администрация, студенты, преподаватели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2542338" y="1649073"/>
            <a:ext cx="3251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Администрация, студенты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285600" y="2561977"/>
            <a:ext cx="1810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Студенты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2517750" y="3474865"/>
            <a:ext cx="3346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Администрация, студенты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2925300" y="4061771"/>
            <a:ext cx="25314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Администрация, преподаватели, студенты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294971" y="224025"/>
            <a:ext cx="852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000000"/>
                </a:solidFill>
              </a:rPr>
              <a:t>Ресурсы</a:t>
            </a:r>
            <a:endParaRPr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6493900" y="20027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Студенты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566253" y="20027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Администрация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2733544" y="3769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Преподаватели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2733539" y="36285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Владельцы элективов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5501692" y="36285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Владельцы модулей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5501695" y="376900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Владельцы Major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4030081" y="1988096"/>
            <a:ext cx="1167300" cy="11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Компании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60" name="Google Shape;260;p30"/>
          <p:cNvCxnSpPr>
            <a:stCxn id="259" idx="0"/>
            <a:endCxn id="258" idx="1"/>
          </p:cNvCxnSpPr>
          <p:nvPr/>
        </p:nvCxnSpPr>
        <p:spPr>
          <a:xfrm rot="-5400000">
            <a:off x="4543981" y="1030346"/>
            <a:ext cx="1027500" cy="8880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0"/>
          <p:cNvCxnSpPr>
            <a:stCxn id="259" idx="0"/>
            <a:endCxn id="255" idx="3"/>
          </p:cNvCxnSpPr>
          <p:nvPr/>
        </p:nvCxnSpPr>
        <p:spPr>
          <a:xfrm rot="5400000" flipH="1">
            <a:off x="3743581" y="1117946"/>
            <a:ext cx="1027500" cy="712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0"/>
          <p:cNvCxnSpPr>
            <a:stCxn id="259" idx="1"/>
            <a:endCxn id="254" idx="3"/>
          </p:cNvCxnSpPr>
          <p:nvPr/>
        </p:nvCxnSpPr>
        <p:spPr>
          <a:xfrm flipH="1">
            <a:off x="2733481" y="2571746"/>
            <a:ext cx="1296600" cy="147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0"/>
          <p:cNvCxnSpPr>
            <a:stCxn id="259" idx="3"/>
            <a:endCxn id="253" idx="1"/>
          </p:cNvCxnSpPr>
          <p:nvPr/>
        </p:nvCxnSpPr>
        <p:spPr>
          <a:xfrm>
            <a:off x="5197381" y="2571746"/>
            <a:ext cx="1296600" cy="147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30"/>
          <p:cNvCxnSpPr>
            <a:stCxn id="259" idx="2"/>
            <a:endCxn id="256" idx="3"/>
          </p:cNvCxnSpPr>
          <p:nvPr/>
        </p:nvCxnSpPr>
        <p:spPr>
          <a:xfrm rot="5400000">
            <a:off x="3728881" y="3327446"/>
            <a:ext cx="1056900" cy="712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0"/>
          <p:cNvCxnSpPr>
            <a:stCxn id="259" idx="2"/>
            <a:endCxn id="257" idx="1"/>
          </p:cNvCxnSpPr>
          <p:nvPr/>
        </p:nvCxnSpPr>
        <p:spPr>
          <a:xfrm rot="-5400000" flipH="1">
            <a:off x="4529281" y="3239846"/>
            <a:ext cx="1056900" cy="8880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88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779954" y="1475275"/>
            <a:ext cx="7893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Это уникальное образовательное пространство, которое помогает людям самоопределиться и развиваться. Она предоставляет возможности для получения навыков и знаний в соответствии с интересами каждого. Школа Икс поддерживает активное обучение через работу над проектами, что позволяет участникам улучшать свои навыки и расширять кругозор. Это место для тех, кто ищет среду и сообщество для личного и профессионального развития.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739500" y="680525"/>
            <a:ext cx="16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l="3325"/>
          <a:stretch/>
        </p:blipFill>
        <p:spPr>
          <a:xfrm>
            <a:off x="893300" y="0"/>
            <a:ext cx="7357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00" y="0"/>
            <a:ext cx="65004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r="832"/>
          <a:stretch/>
        </p:blipFill>
        <p:spPr>
          <a:xfrm>
            <a:off x="0" y="164275"/>
            <a:ext cx="9144000" cy="485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1383600" y="1549075"/>
            <a:ext cx="2222700" cy="53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5537700" y="1549075"/>
            <a:ext cx="2222700" cy="53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Гипотеза решения</a:t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1136100" y="2140925"/>
            <a:ext cx="27177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Недостаток высококвалифицированных  сотрудников компании для преподавательской деятельности в Школе Икс</a:t>
            </a:r>
            <a:endParaRPr sz="1300"/>
          </a:p>
        </p:txBody>
      </p:sp>
      <p:sp>
        <p:nvSpPr>
          <p:cNvPr id="293" name="Google Shape;293;p35"/>
          <p:cNvSpPr/>
          <p:nvPr/>
        </p:nvSpPr>
        <p:spPr>
          <a:xfrm>
            <a:off x="5290200" y="2140924"/>
            <a:ext cx="27177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Переработать формат сотрудничества в контексте привлечения сотрудников компаний к преподавательской деятельности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863"/>
            <a:ext cx="9143999" cy="471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0" y="0"/>
            <a:ext cx="54355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t="3306"/>
          <a:stretch/>
        </p:blipFill>
        <p:spPr>
          <a:xfrm>
            <a:off x="1820463" y="0"/>
            <a:ext cx="55030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/>
        </p:nvSpPr>
        <p:spPr>
          <a:xfrm>
            <a:off x="294971" y="224025"/>
            <a:ext cx="852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000000"/>
                </a:solidFill>
              </a:rPr>
              <a:t>Ресурсы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510450" y="1135200"/>
            <a:ext cx="81231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Человеки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Техническое оснащение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63" y="152400"/>
            <a:ext cx="49118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5"/>
          <p:cNvCxnSpPr/>
          <p:nvPr/>
        </p:nvCxnSpPr>
        <p:spPr>
          <a:xfrm rot="10800000" flipH="1">
            <a:off x="3070850" y="3093650"/>
            <a:ext cx="1028700" cy="8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5"/>
          <p:cNvCxnSpPr/>
          <p:nvPr/>
        </p:nvCxnSpPr>
        <p:spPr>
          <a:xfrm rot="10800000">
            <a:off x="5052050" y="3078550"/>
            <a:ext cx="1028700" cy="82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5"/>
          <p:cNvCxnSpPr/>
          <p:nvPr/>
        </p:nvCxnSpPr>
        <p:spPr>
          <a:xfrm>
            <a:off x="3078475" y="1318250"/>
            <a:ext cx="1028700" cy="80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5"/>
          <p:cNvCxnSpPr/>
          <p:nvPr/>
        </p:nvCxnSpPr>
        <p:spPr>
          <a:xfrm rot="10800000" flipH="1">
            <a:off x="5067300" y="1310650"/>
            <a:ext cx="1013400" cy="80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5"/>
          <p:cNvCxnSpPr/>
          <p:nvPr/>
        </p:nvCxnSpPr>
        <p:spPr>
          <a:xfrm>
            <a:off x="5057554" y="2598820"/>
            <a:ext cx="2150400" cy="1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/>
          <p:nvPr/>
        </p:nvSpPr>
        <p:spPr>
          <a:xfrm>
            <a:off x="4086454" y="2113270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72" name="Google Shape;72;p15"/>
          <p:cNvSpPr/>
          <p:nvPr/>
        </p:nvSpPr>
        <p:spPr>
          <a:xfrm>
            <a:off x="2103769" y="349500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Студенты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ДГТУ</a:t>
            </a:r>
            <a:endParaRPr sz="1200"/>
          </a:p>
        </p:txBody>
      </p:sp>
      <p:sp>
        <p:nvSpPr>
          <p:cNvPr id="73" name="Google Shape;73;p15"/>
          <p:cNvSpPr/>
          <p:nvPr/>
        </p:nvSpPr>
        <p:spPr>
          <a:xfrm>
            <a:off x="2103769" y="3894159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Абитуриенты</a:t>
            </a:r>
            <a:endParaRPr sz="1000"/>
          </a:p>
        </p:txBody>
      </p:sp>
      <p:sp>
        <p:nvSpPr>
          <p:cNvPr id="74" name="Google Shape;74;p15"/>
          <p:cNvSpPr/>
          <p:nvPr/>
        </p:nvSpPr>
        <p:spPr>
          <a:xfrm>
            <a:off x="6069133" y="349500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Наука</a:t>
            </a:r>
            <a:endParaRPr sz="1200"/>
          </a:p>
        </p:txBody>
      </p:sp>
      <p:sp>
        <p:nvSpPr>
          <p:cNvPr id="75" name="Google Shape;75;p15"/>
          <p:cNvSpPr/>
          <p:nvPr/>
        </p:nvSpPr>
        <p:spPr>
          <a:xfrm>
            <a:off x="7207845" y="2130429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Компании</a:t>
            </a:r>
            <a:endParaRPr sz="1200"/>
          </a:p>
        </p:txBody>
      </p:sp>
      <p:sp>
        <p:nvSpPr>
          <p:cNvPr id="76" name="Google Shape;76;p15"/>
          <p:cNvSpPr/>
          <p:nvPr/>
        </p:nvSpPr>
        <p:spPr>
          <a:xfrm>
            <a:off x="6069114" y="3894159"/>
            <a:ext cx="971100" cy="9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Другие ВУЗы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/>
        </p:nvSpPr>
        <p:spPr>
          <a:xfrm>
            <a:off x="2785350" y="327650"/>
            <a:ext cx="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 Курс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4122450" y="327650"/>
            <a:ext cx="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Курс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2625600" y="991325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300 заполнили форму на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2625600" y="2411900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130 - 150 пришли на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2625600" y="3832475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87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прошли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3962700" y="991313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130 пришли на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3962700" y="2411888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79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прошли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6" name="Google Shape;336;p42"/>
          <p:cNvCxnSpPr/>
          <p:nvPr/>
        </p:nvCxnSpPr>
        <p:spPr>
          <a:xfrm>
            <a:off x="2072275" y="327650"/>
            <a:ext cx="0" cy="4686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2"/>
          <p:cNvSpPr txBox="1"/>
          <p:nvPr/>
        </p:nvSpPr>
        <p:spPr>
          <a:xfrm>
            <a:off x="5459550" y="327650"/>
            <a:ext cx="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Курс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5299800" y="991313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80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пришли на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5299800" y="2411888"/>
            <a:ext cx="1218600" cy="12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69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прошли отбор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 rotWithShape="1">
          <a:blip r:embed="rId3">
            <a:alphaModFix/>
          </a:blip>
          <a:srcRect l="50409"/>
          <a:stretch/>
        </p:blipFill>
        <p:spPr>
          <a:xfrm>
            <a:off x="358125" y="1429512"/>
            <a:ext cx="2510873" cy="2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850" y="1577774"/>
            <a:ext cx="5352277" cy="21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/>
        </p:nvSpPr>
        <p:spPr>
          <a:xfrm>
            <a:off x="0" y="35850"/>
            <a:ext cx="9249000" cy="4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Медийные ресурсы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различных медиа-каналов для привлечения внимания к университету.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Социальные сети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Создание и развитие профилей в социальных сетях и веб-сайта университета.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Информационные кампании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Организация мероприятий, дней открытых дверей, презентаций и лекций для привлечения внимания к университету.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Партнерство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Сотрудничество с другими университетами, школами и образовательными агентствами.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Академические конференции/выставки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Участие в образовательных мероприятиях и выставках для представления своих разработок и исследований.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Программа ознакомления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Организация программы для студентов, чтобы знакомить их с университетом.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“Доска почета”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Создание места для отображения достижений университета.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Медиаобраз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Создание и поддержание определенного образа университета в медиа.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Контент-планы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Планирование и создание контента для публикации.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Студенческие активисты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студентов для создания интересного контента.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Тренды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трендов для определения стратегии продвижения.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Раздача материалов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брошюр и других материалов для распространения информации.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Контекстная реклама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рекламы в социальных сетях и других платформах.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Обзвоны и рассылка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Использование телефонных звонков и электронной почты для рекламы.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15. </a:t>
            </a:r>
            <a:r>
              <a:rPr lang="ru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Совместные активности</a:t>
            </a:r>
            <a:r>
              <a:rPr lang="ru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Организация совместных мероприятий с другими организациями.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95" y="0"/>
            <a:ext cx="6824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6"/>
          <p:cNvPicPr preferRelativeResize="0"/>
          <p:nvPr/>
        </p:nvPicPr>
        <p:blipFill rotWithShape="1">
          <a:blip r:embed="rId3">
            <a:alphaModFix/>
          </a:blip>
          <a:srcRect l="1459" t="55105" r="70744" b="5482"/>
          <a:stretch/>
        </p:blipFill>
        <p:spPr>
          <a:xfrm>
            <a:off x="7326209" y="339812"/>
            <a:ext cx="1779250" cy="1013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1" name="Google Shape;361;p46"/>
          <p:cNvSpPr txBox="1"/>
          <p:nvPr/>
        </p:nvSpPr>
        <p:spPr>
          <a:xfrm>
            <a:off x="1078500" y="3641875"/>
            <a:ext cx="159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Школа Икс имеет хороший рейтинг, но абитуриентов мало</a:t>
            </a:r>
            <a:endParaRPr/>
          </a:p>
        </p:txBody>
      </p:sp>
      <p:sp>
        <p:nvSpPr>
          <p:cNvPr id="362" name="Google Shape;362;p46"/>
          <p:cNvSpPr txBox="1"/>
          <p:nvPr/>
        </p:nvSpPr>
        <p:spPr>
          <a:xfrm>
            <a:off x="6470975" y="3749575"/>
            <a:ext cx="159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Страдает медиа в Школе Икс и понимание у абитуриентов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 rotWithShape="1">
          <a:blip r:embed="rId3">
            <a:alphaModFix/>
          </a:blip>
          <a:srcRect l="31281" t="55103" r="40921" b="5485"/>
          <a:stretch/>
        </p:blipFill>
        <p:spPr>
          <a:xfrm>
            <a:off x="5516135" y="2069750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4" name="Google Shape;364;p46"/>
          <p:cNvSpPr txBox="1"/>
          <p:nvPr/>
        </p:nvSpPr>
        <p:spPr>
          <a:xfrm>
            <a:off x="0" y="538800"/>
            <a:ext cx="371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Рейтинг вузов по качеству образования среди студентов: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l="58358" t="68020" r="35544" b="19477"/>
          <a:stretch/>
        </p:blipFill>
        <p:spPr>
          <a:xfrm>
            <a:off x="6878075" y="2752212"/>
            <a:ext cx="404851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 l="31281" t="55103" r="40921" b="5485"/>
          <a:stretch/>
        </p:blipFill>
        <p:spPr>
          <a:xfrm>
            <a:off x="5530548" y="339825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l="61638" t="55103" r="10565" b="5485"/>
          <a:stretch/>
        </p:blipFill>
        <p:spPr>
          <a:xfrm>
            <a:off x="3734892" y="339825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8" name="Google Shape;368;p46"/>
          <p:cNvSpPr txBox="1"/>
          <p:nvPr/>
        </p:nvSpPr>
        <p:spPr>
          <a:xfrm>
            <a:off x="14425" y="2268725"/>
            <a:ext cx="367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Рейтинг вузов по качеству образования среди выпускников: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1459" t="55105" r="70744" b="5482"/>
          <a:stretch/>
        </p:blipFill>
        <p:spPr>
          <a:xfrm>
            <a:off x="7320271" y="2064963"/>
            <a:ext cx="1779250" cy="1013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l="61638" t="55103" r="10565" b="5485"/>
          <a:stretch/>
        </p:blipFill>
        <p:spPr>
          <a:xfrm>
            <a:off x="3711955" y="2069750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1" name="Google Shape;371;p46"/>
          <p:cNvPicPr preferRelativeResize="0"/>
          <p:nvPr/>
        </p:nvPicPr>
        <p:blipFill rotWithShape="1">
          <a:blip r:embed="rId4">
            <a:alphaModFix/>
          </a:blip>
          <a:srcRect l="88824" t="68020" r="5079" b="19477"/>
          <a:stretch/>
        </p:blipFill>
        <p:spPr>
          <a:xfrm>
            <a:off x="5086362" y="2752213"/>
            <a:ext cx="404851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l="28413" t="68017" r="65489" b="19480"/>
          <a:stretch/>
        </p:blipFill>
        <p:spPr>
          <a:xfrm>
            <a:off x="8669788" y="2752212"/>
            <a:ext cx="404851" cy="32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6"/>
          <p:cNvCxnSpPr>
            <a:stCxn id="361" idx="3"/>
            <a:endCxn id="362" idx="1"/>
          </p:cNvCxnSpPr>
          <p:nvPr/>
        </p:nvCxnSpPr>
        <p:spPr>
          <a:xfrm>
            <a:off x="2673000" y="4272925"/>
            <a:ext cx="3798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ресурсы </a:t>
            </a:r>
            <a:endParaRPr/>
          </a:p>
        </p:txBody>
      </p:sp>
      <p:sp>
        <p:nvSpPr>
          <p:cNvPr id="379" name="Google Shape;37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Рейтинг ИТ-образования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Медиа в Вузах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/>
          <p:cNvPicPr preferRelativeResize="0"/>
          <p:nvPr/>
        </p:nvPicPr>
        <p:blipFill rotWithShape="1">
          <a:blip r:embed="rId3">
            <a:alphaModFix/>
          </a:blip>
          <a:srcRect l="1459" t="55105" r="70744" b="5482"/>
          <a:stretch/>
        </p:blipFill>
        <p:spPr>
          <a:xfrm>
            <a:off x="7326209" y="339812"/>
            <a:ext cx="1779250" cy="1013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5" name="Google Shape;385;p48"/>
          <p:cNvSpPr txBox="1"/>
          <p:nvPr/>
        </p:nvSpPr>
        <p:spPr>
          <a:xfrm>
            <a:off x="1078500" y="3641875"/>
            <a:ext cx="159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Школа Икс имеет хороший рейтинг, но абитуриентов мало</a:t>
            </a: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6470975" y="3749575"/>
            <a:ext cx="159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Страдает медиа в Школе Икс и понимание у абитуриентов</a:t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3">
            <a:alphaModFix/>
          </a:blip>
          <a:srcRect l="31281" t="55103" r="40921" b="5485"/>
          <a:stretch/>
        </p:blipFill>
        <p:spPr>
          <a:xfrm>
            <a:off x="5516135" y="2069750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8" name="Google Shape;388;p48"/>
          <p:cNvSpPr txBox="1"/>
          <p:nvPr/>
        </p:nvSpPr>
        <p:spPr>
          <a:xfrm>
            <a:off x="0" y="0"/>
            <a:ext cx="3718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Студенты оценили вузы по 10-балльной шкале по качеству образования. Топ-3 включает два подразделения ЮФУ (Мех-мат факультет и Институт компьютерных технологий) и ИОТ Школа Икс ДГТУ.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4">
            <a:alphaModFix/>
          </a:blip>
          <a:srcRect l="58358" t="68020" r="35544" b="19477"/>
          <a:stretch/>
        </p:blipFill>
        <p:spPr>
          <a:xfrm>
            <a:off x="6878075" y="2752212"/>
            <a:ext cx="404851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31281" t="55103" r="40921" b="5485"/>
          <a:stretch/>
        </p:blipFill>
        <p:spPr>
          <a:xfrm>
            <a:off x="5530548" y="339825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48"/>
          <p:cNvPicPr preferRelativeResize="0"/>
          <p:nvPr/>
        </p:nvPicPr>
        <p:blipFill rotWithShape="1">
          <a:blip r:embed="rId3">
            <a:alphaModFix/>
          </a:blip>
          <a:srcRect l="61638" t="55103" r="10565" b="5485"/>
          <a:stretch/>
        </p:blipFill>
        <p:spPr>
          <a:xfrm>
            <a:off x="3734892" y="339825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2" name="Google Shape;392;p48"/>
          <p:cNvSpPr txBox="1"/>
          <p:nvPr/>
        </p:nvSpPr>
        <p:spPr>
          <a:xfrm>
            <a:off x="0" y="1833000"/>
            <a:ext cx="3672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Рейтинг вузов по качеству образования среди выпускников Выпускники также проранжировали по 10 балльной шкале вузы по качеству профильного образования. Топ-З полностью совпадает с мнение студентов.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l="1459" t="55105" r="70744" b="5482"/>
          <a:stretch/>
        </p:blipFill>
        <p:spPr>
          <a:xfrm>
            <a:off x="7320271" y="2064963"/>
            <a:ext cx="1779250" cy="1013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8"/>
          <p:cNvPicPr preferRelativeResize="0"/>
          <p:nvPr/>
        </p:nvPicPr>
        <p:blipFill rotWithShape="1">
          <a:blip r:embed="rId3">
            <a:alphaModFix/>
          </a:blip>
          <a:srcRect l="61638" t="55103" r="10565" b="5485"/>
          <a:stretch/>
        </p:blipFill>
        <p:spPr>
          <a:xfrm>
            <a:off x="3711955" y="2069750"/>
            <a:ext cx="1779250" cy="101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5" name="Google Shape;395;p48"/>
          <p:cNvPicPr preferRelativeResize="0"/>
          <p:nvPr/>
        </p:nvPicPr>
        <p:blipFill rotWithShape="1">
          <a:blip r:embed="rId4">
            <a:alphaModFix/>
          </a:blip>
          <a:srcRect l="88824" t="68020" r="5079" b="19477"/>
          <a:stretch/>
        </p:blipFill>
        <p:spPr>
          <a:xfrm>
            <a:off x="5086362" y="2752213"/>
            <a:ext cx="404851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4">
            <a:alphaModFix/>
          </a:blip>
          <a:srcRect l="28413" t="68017" r="65489" b="19480"/>
          <a:stretch/>
        </p:blipFill>
        <p:spPr>
          <a:xfrm>
            <a:off x="8669788" y="2752212"/>
            <a:ext cx="404851" cy="32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48"/>
          <p:cNvCxnSpPr>
            <a:stCxn id="385" idx="3"/>
            <a:endCxn id="386" idx="1"/>
          </p:cNvCxnSpPr>
          <p:nvPr/>
        </p:nvCxnSpPr>
        <p:spPr>
          <a:xfrm>
            <a:off x="2673000" y="4272925"/>
            <a:ext cx="3798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73" y="350538"/>
            <a:ext cx="2327424" cy="413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 rotWithShape="1">
          <a:blip r:embed="rId4">
            <a:alphaModFix/>
          </a:blip>
          <a:srcRect b="1380"/>
          <a:stretch/>
        </p:blipFill>
        <p:spPr>
          <a:xfrm>
            <a:off x="1486200" y="510550"/>
            <a:ext cx="2719999" cy="381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/>
          <p:nvPr/>
        </p:nvSpPr>
        <p:spPr>
          <a:xfrm>
            <a:off x="45725" y="1318250"/>
            <a:ext cx="967500" cy="9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31 декабря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7993400" y="312450"/>
            <a:ext cx="967500" cy="9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 февраля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7993400" y="3695950"/>
            <a:ext cx="967500" cy="9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февраля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7" name="Google Shape;407;p49"/>
          <p:cNvCxnSpPr>
            <a:stCxn id="406" idx="1"/>
          </p:cNvCxnSpPr>
          <p:nvPr/>
        </p:nvCxnSpPr>
        <p:spPr>
          <a:xfrm flipH="1">
            <a:off x="6187400" y="4179700"/>
            <a:ext cx="1806000" cy="2247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8" name="Google Shape;408;p49"/>
          <p:cNvCxnSpPr>
            <a:stCxn id="405" idx="1"/>
          </p:cNvCxnSpPr>
          <p:nvPr/>
        </p:nvCxnSpPr>
        <p:spPr>
          <a:xfrm rot="10800000">
            <a:off x="6156800" y="579000"/>
            <a:ext cx="1836600" cy="217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9" name="Google Shape;409;p49"/>
          <p:cNvCxnSpPr>
            <a:stCxn id="404" idx="3"/>
          </p:cNvCxnSpPr>
          <p:nvPr/>
        </p:nvCxnSpPr>
        <p:spPr>
          <a:xfrm rot="10800000" flipH="1">
            <a:off x="1013225" y="838100"/>
            <a:ext cx="937500" cy="963900"/>
          </a:xfrm>
          <a:prstGeom prst="curved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/>
        </p:nvSpPr>
        <p:spPr>
          <a:xfrm>
            <a:off x="0" y="540850"/>
            <a:ext cx="9144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У каждого третьего российского вуза отсутствует аккаунт в Telegram, в то время как 87% из них присутствуют в "ВКонтакте".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С начала 2023 года научно-популярные СМИ упоминали вузы в 12 тыс. публикаций, при общем количестве упоминаний в СМИ в 4 млн.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Вузам стоит привлекать аудиторию на российские площадки с запрещенных в РФ - например из Instagram*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Помимо "ВКонтакте" и Telegram, перспективными каналами являются "Дзен", "Отзовики" и геосервисы, где пользователи оставляют комментарии.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В III квартале 2023 года 252 вуза из 615 не предоставили данные научной деятельности в научно-популярных СМИ.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Активное присутствие в инфополе считается важным для вузов, помогая привлечь талантливых абитуриентов, преподавателей, сотрудников и партнеров.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Вузы должны не только быть упомянуты в научных журналах, но и представлены в медиа перед целевой аудиторией, включая абитуриентов, партнеров и чиновников.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144775" y="79150"/>
            <a:ext cx="438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Медиа в Вузах: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51"/>
          <p:cNvGraphicFramePr/>
          <p:nvPr/>
        </p:nvGraphicFramePr>
        <p:xfrm>
          <a:off x="0" y="4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{503AC9FE-B8C2-4200-B9E3-2483F1AB9AA7}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Выводы о том, почему это возникло - причина.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Выводы того, к чему это приводит - последствия.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Социальные сети (ВКонтакте, Телеграм, YouTube) неактивны, а также отсутствует разнообразие в постах, которые в основном однотипны.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Суть работы в Школе Икс для студентов первого курса не раскрывается, что приводит к непониманию того, чем мы занимаемся. Из-за этого люди не идут к нам.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Мало мероприятий от Школы Икс.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Нет личного взаимодействие школьников и абитуриентов с нашей школой, либо такое взаимодействие сильно ограничено и не соответствует формату, необходимому для осознанного решения присоединиться к нам.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Отсутствует целевой контент, ориентированный на целевую аудиторию.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 социальных сетях отсутствует контент, ориентированный на целевую аудиторию, касающийся процесса обучения, создания проектов, а также раскрытия некоторых понятий (ПАС, Core, Major).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Отсутствует медийный образ Школы Икс.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Отсутствует понимание того, как действовать в социальных сетях, нет завлечения в нашем медиаполе.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Нет заинтересованных людей в развитии медиаполя.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Некому заниматься медиаполем Школы Икс.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1" name="Google Shape;421;p51"/>
          <p:cNvSpPr txBox="1"/>
          <p:nvPr/>
        </p:nvSpPr>
        <p:spPr>
          <a:xfrm>
            <a:off x="0" y="0"/>
            <a:ext cx="412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Слабая информированность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339950" y="177200"/>
            <a:ext cx="9711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83" name="Google Shape;83;p16"/>
          <p:cNvSpPr/>
          <p:nvPr/>
        </p:nvSpPr>
        <p:spPr>
          <a:xfrm>
            <a:off x="339950" y="1193956"/>
            <a:ext cx="9711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84" name="Google Shape;84;p16"/>
          <p:cNvSpPr/>
          <p:nvPr/>
        </p:nvSpPr>
        <p:spPr>
          <a:xfrm>
            <a:off x="339950" y="2210711"/>
            <a:ext cx="9711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85" name="Google Shape;85;p16"/>
          <p:cNvSpPr/>
          <p:nvPr/>
        </p:nvSpPr>
        <p:spPr>
          <a:xfrm>
            <a:off x="339950" y="3227467"/>
            <a:ext cx="9711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86" name="Google Shape;86;p16"/>
          <p:cNvSpPr/>
          <p:nvPr/>
        </p:nvSpPr>
        <p:spPr>
          <a:xfrm>
            <a:off x="339950" y="4244223"/>
            <a:ext cx="9711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/>
              <a:t>Школа Икс</a:t>
            </a:r>
            <a:endParaRPr sz="1200" b="1"/>
          </a:p>
        </p:txBody>
      </p:sp>
      <p:sp>
        <p:nvSpPr>
          <p:cNvPr id="87" name="Google Shape;87;p16"/>
          <p:cNvSpPr/>
          <p:nvPr/>
        </p:nvSpPr>
        <p:spPr>
          <a:xfrm>
            <a:off x="7070950" y="177202"/>
            <a:ext cx="13239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Компании</a:t>
            </a:r>
            <a:endParaRPr sz="1200"/>
          </a:p>
        </p:txBody>
      </p:sp>
      <p:sp>
        <p:nvSpPr>
          <p:cNvPr id="88" name="Google Shape;88;p16"/>
          <p:cNvSpPr/>
          <p:nvPr/>
        </p:nvSpPr>
        <p:spPr>
          <a:xfrm>
            <a:off x="7070950" y="1193959"/>
            <a:ext cx="13239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Наука</a:t>
            </a:r>
            <a:endParaRPr sz="1200"/>
          </a:p>
        </p:txBody>
      </p:sp>
      <p:sp>
        <p:nvSpPr>
          <p:cNvPr id="89" name="Google Shape;89;p16"/>
          <p:cNvSpPr/>
          <p:nvPr/>
        </p:nvSpPr>
        <p:spPr>
          <a:xfrm>
            <a:off x="7070950" y="2210716"/>
            <a:ext cx="13239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Студенты ДГТУ</a:t>
            </a:r>
            <a:endParaRPr sz="1200"/>
          </a:p>
        </p:txBody>
      </p:sp>
      <p:sp>
        <p:nvSpPr>
          <p:cNvPr id="90" name="Google Shape;90;p16"/>
          <p:cNvSpPr/>
          <p:nvPr/>
        </p:nvSpPr>
        <p:spPr>
          <a:xfrm>
            <a:off x="7070950" y="3227473"/>
            <a:ext cx="13239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Абитуриенты</a:t>
            </a:r>
            <a:endParaRPr sz="1200"/>
          </a:p>
        </p:txBody>
      </p:sp>
      <p:sp>
        <p:nvSpPr>
          <p:cNvPr id="91" name="Google Shape;91;p16"/>
          <p:cNvSpPr/>
          <p:nvPr/>
        </p:nvSpPr>
        <p:spPr>
          <a:xfrm>
            <a:off x="7070950" y="4244230"/>
            <a:ext cx="1323900" cy="76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Другие ВУЗы</a:t>
            </a:r>
            <a:endParaRPr sz="1200"/>
          </a:p>
        </p:txBody>
      </p:sp>
      <p:cxnSp>
        <p:nvCxnSpPr>
          <p:cNvPr id="92" name="Google Shape;92;p16"/>
          <p:cNvCxnSpPr>
            <a:stCxn id="82" idx="3"/>
            <a:endCxn id="87" idx="1"/>
          </p:cNvCxnSpPr>
          <p:nvPr/>
        </p:nvCxnSpPr>
        <p:spPr>
          <a:xfrm>
            <a:off x="1311050" y="561800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>
            <a:stCxn id="83" idx="3"/>
            <a:endCxn id="88" idx="1"/>
          </p:cNvCxnSpPr>
          <p:nvPr/>
        </p:nvCxnSpPr>
        <p:spPr>
          <a:xfrm>
            <a:off x="1311050" y="1578556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6"/>
          <p:cNvCxnSpPr>
            <a:stCxn id="84" idx="3"/>
            <a:endCxn id="89" idx="1"/>
          </p:cNvCxnSpPr>
          <p:nvPr/>
        </p:nvCxnSpPr>
        <p:spPr>
          <a:xfrm>
            <a:off x="1311050" y="2595311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6"/>
          <p:cNvCxnSpPr>
            <a:stCxn id="85" idx="3"/>
            <a:endCxn id="90" idx="1"/>
          </p:cNvCxnSpPr>
          <p:nvPr/>
        </p:nvCxnSpPr>
        <p:spPr>
          <a:xfrm>
            <a:off x="1311050" y="3612067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6"/>
          <p:cNvCxnSpPr>
            <a:stCxn id="86" idx="3"/>
            <a:endCxn id="91" idx="1"/>
          </p:cNvCxnSpPr>
          <p:nvPr/>
        </p:nvCxnSpPr>
        <p:spPr>
          <a:xfrm>
            <a:off x="1311050" y="4628823"/>
            <a:ext cx="57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2733600" y="237128"/>
            <a:ext cx="2914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Сотрудничество, проекты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856050" y="1253873"/>
            <a:ext cx="6699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СНК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064650" y="2270636"/>
            <a:ext cx="2252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СНС Мероприятия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065650" y="3287382"/>
            <a:ext cx="4250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Информационное поле, мероприятия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565150" y="4304145"/>
            <a:ext cx="3251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Обмен студентами, опытом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2"/>
          <p:cNvGraphicFramePr/>
          <p:nvPr/>
        </p:nvGraphicFramePr>
        <p:xfrm>
          <a:off x="0" y="4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{503AC9FE-B8C2-4200-B9E3-2483F1AB9AA7}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Выводы о том, почему это возникло - причина.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Выводы того, к чему это приводит - последствия.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Геопозиция.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Школа Икс расположена в удаленном корпусе от основного, что придает ей уникальность, создается ощущение изолированности от студентов главного корпуса.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Мало совместных активностей.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Полное ограничение активностей студентов школы Икс в ДГТУ приводит к ограниченной коммуникации.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"Зависть".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Студенты ДГТУ считают, что Школа Икс представляет собой элитное подразделение, что мы не такие, как все. В результате возникает условная "зависть" или неприязнь, основанная на этом суждении.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Мало коммуникации со студентами ДГТУ.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Нет возможности рассказывать о Школе Икс через общение.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7" name="Google Shape;427;p52"/>
          <p:cNvSpPr txBox="1"/>
          <p:nvPr/>
        </p:nvSpPr>
        <p:spPr>
          <a:xfrm>
            <a:off x="0" y="0"/>
            <a:ext cx="69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Негативное отношение к Школе Икс среди студентов ДГТУ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61150" y="583950"/>
            <a:ext cx="74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</a:rPr>
              <a:t>Условия сотрудничества ВУЗов России и зарубежных стран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76250" y="2063850"/>
            <a:ext cx="7421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Взаимовыгодность обеих сторон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Совместимость образовательной программы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294971" y="224025"/>
            <a:ext cx="852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Условия и факторы сотрудничества вузов России и зарубежных стран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99000" y="1121750"/>
            <a:ext cx="42225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Зачем?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Необходимость получать знания по тем технологиям которые не применяются в России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Возможность привлечь иностранный капитал в обучение и инфраструктуру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Предоставление студентам квалификации профессорско преподавательского состава вуза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Получение возможности осуществлять научно исследовательские и другие работы в лабораториях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Желание увеличить количество принимаемых студентов, расширив проф перечень подготовки по специальностям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921500" y="1121750"/>
            <a:ext cx="42225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чем сложность?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Отсутствие достаточного финансирования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Личностные барьеры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Законодательные/миграционные условия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Отсутствие достаточного уровня знания иностранного языка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Трудности поддержания качества образования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510547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SAS (ТюмГУ)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749997" y="384925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2" name="Google Shape;122;p19"/>
          <p:cNvCxnSpPr/>
          <p:nvPr/>
        </p:nvCxnSpPr>
        <p:spPr>
          <a:xfrm>
            <a:off x="2362947" y="5137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9"/>
          <p:cNvCxnSpPr/>
          <p:nvPr/>
        </p:nvCxnSpPr>
        <p:spPr>
          <a:xfrm rot="10800000">
            <a:off x="2270922" y="684350"/>
            <a:ext cx="441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/>
          <p:nvPr/>
        </p:nvSpPr>
        <p:spPr>
          <a:xfrm>
            <a:off x="5546700" y="1223150"/>
            <a:ext cx="28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Почему сотрудничают?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334000" y="1684850"/>
            <a:ext cx="3612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Схожий подход к образованию и обучению по модулям.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Активное участие Алексея Лысенко, управляющего профилем SAS и заместителя директора Института опережающих технологий.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10550" y="1223150"/>
            <a:ext cx="28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Как сотрудничают?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10550" y="1684850"/>
            <a:ext cx="40158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завершения ядерной программы студенты SAS получают возможность учиться в "Школе Икс" в течение одного учебного года.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прошлом учебном году был реализован проект академической мобильности, когда студенты «Школы Икс» в течение двух месяцев обучались в образовательном пространстве SAS и наоборот.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Часть образовательной программы ИТ-направления SAS проходит в «Школе Икс».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344900" y="1555950"/>
            <a:ext cx="6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ЧГУ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816013" y="1555950"/>
            <a:ext cx="182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БФУ им. Канта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207763" y="2017650"/>
            <a:ext cx="293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ЧГУ пригласил наших преподавателей, так как хочет построить Школу Икс у себя.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998938" y="2017650"/>
            <a:ext cx="293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БФУ пригласил наших организаторов, чтобы он поделились своим опытом построения Школы Икс.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3739500" y="352000"/>
            <a:ext cx="166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Школа Икс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 rot="10800000" flipH="1">
            <a:off x="1973575" y="731575"/>
            <a:ext cx="1821300" cy="82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0"/>
          <p:cNvCxnSpPr/>
          <p:nvPr/>
        </p:nvCxnSpPr>
        <p:spPr>
          <a:xfrm flipH="1">
            <a:off x="2088000" y="822950"/>
            <a:ext cx="1798200" cy="81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0"/>
          <p:cNvCxnSpPr/>
          <p:nvPr/>
        </p:nvCxnSpPr>
        <p:spPr>
          <a:xfrm rot="2850208" flipH="1">
            <a:off x="5055588" y="828093"/>
            <a:ext cx="1821195" cy="8225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/>
          <p:nvPr/>
        </p:nvCxnSpPr>
        <p:spPr>
          <a:xfrm rot="-7949499" flipH="1">
            <a:off x="5061941" y="696836"/>
            <a:ext cx="1798269" cy="8151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861150" y="328450"/>
            <a:ext cx="742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1"/>
                </a:solidFill>
              </a:rPr>
              <a:t>Как ИТМО адаптирует свои образовательные программы для удовлетворения потребностей рынка труда?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49625" y="1277475"/>
            <a:ext cx="8444700" cy="262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88950" y="1297400"/>
            <a:ext cx="83661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Выпускники магистратуры могут получить сразу два диплома — Университета ИТМО и Computer Science Center.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Адаптация происходит для удовлетворения потребностей рынка труда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ИТМО работает с десятками бизнес компаний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Более 30 корпоративных магистерских программ, организованных совместно с крупными компаниями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u" sz="1300">
                <a:solidFill>
                  <a:schemeClr val="dk1"/>
                </a:solidFill>
              </a:rPr>
              <a:t>Преподавание специальных дисциплин ведется не только преподавателями вуза, но и специалистами предприятия-заказчика.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861150" y="4474625"/>
            <a:ext cx="742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Специалисты, которые могут удовлетворить текущие и будущие потребности рынка труда.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49" name="Google Shape;149;p21"/>
          <p:cNvCxnSpPr>
            <a:stCxn id="146" idx="2"/>
            <a:endCxn id="148" idx="0"/>
          </p:cNvCxnSpPr>
          <p:nvPr/>
        </p:nvCxnSpPr>
        <p:spPr>
          <a:xfrm>
            <a:off x="4571975" y="3899775"/>
            <a:ext cx="0" cy="57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1640</Words>
  <Application>Microsoft Office PowerPoint</Application>
  <PresentationFormat>Экран (16:9)</PresentationFormat>
  <Paragraphs>230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Open Sans</vt:lpstr>
      <vt:lpstr>Arial</vt:lpstr>
      <vt:lpstr>Roboto</vt:lpstr>
      <vt:lpstr>Simple Light</vt:lpstr>
      <vt:lpstr>Связь с внешним миром Б2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Использованные ресурсы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Связь с внешним миром Б2</dc:title>
  <cp:lastModifiedBy>petlyuk vlad</cp:lastModifiedBy>
  <cp:revision>1</cp:revision>
  <dcterms:modified xsi:type="dcterms:W3CDTF">2024-03-07T07:12:54Z</dcterms:modified>
</cp:coreProperties>
</file>